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0.jpg" ContentType="image/jpeg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9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3" r:id="rId11"/>
    <p:sldId id="274" r:id="rId12"/>
    <p:sldId id="271" r:id="rId13"/>
    <p:sldId id="275" r:id="rId14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7E660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68" autoAdjust="0"/>
    <p:restoredTop sz="83658" autoAdjust="0"/>
  </p:normalViewPr>
  <p:slideViewPr>
    <p:cSldViewPr snapToGrid="0">
      <p:cViewPr varScale="1">
        <p:scale>
          <a:sx n="88" d="100"/>
          <a:sy n="88" d="100"/>
        </p:scale>
        <p:origin x="82" y="33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8068A-8128-48F8-AAE2-CBEAEB0BF509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71C67-AD0A-428B-AC8A-665E153F6E3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7834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BB2F0-25D7-4A2F-B369-E3D6E1DBDD4A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1F09E-6CD3-4438-8238-643ED91366D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02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Hi! Welcome to Unit 1: Quantities and Units,</a:t>
            </a:r>
            <a:r>
              <a:rPr lang="en-US" baseline="0" dirty="0" smtClean="0"/>
              <a:t> Part A on Electrical Units.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1F09E-6CD3-4438-8238-643ED91366D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4565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objective of this unit is to get familiar with and to explain commonly used electrical quantities and their units.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1F09E-6CD3-4438-8238-643ED91366DA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32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label to every electric</a:t>
            </a:r>
            <a:r>
              <a:rPr lang="en-US" baseline="0" dirty="0" smtClean="0"/>
              <a:t> appliance. When you pick up an electric kettle, you may notice its label stating the numbers: 220 V to 240 V, 50 or 60 Hz, 2000 – 2400 W.</a:t>
            </a:r>
          </a:p>
          <a:p>
            <a:r>
              <a:rPr lang="en-US" baseline="0" dirty="0" smtClean="0"/>
              <a:t>You wonder what information these numbers are telling us.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1F09E-6CD3-4438-8238-643ED91366DA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7605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 curious, you see the power</a:t>
            </a:r>
            <a:r>
              <a:rPr lang="en-US" baseline="0" dirty="0" smtClean="0"/>
              <a:t> adaptor connecting to your laptop also has a label displaying these numbers: Input of 100 – 240 V; 1.3 A; 50 or 60 Hz; output of 20 V and 2.25 A. It set you thinking again.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1F09E-6CD3-4438-8238-643ED91366D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6820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a camera sitting beside you. It</a:t>
            </a:r>
            <a:r>
              <a:rPr lang="en-US" baseline="0" dirty="0" smtClean="0"/>
              <a:t>s screen view indicates a low battery. You retract it and notice a label on it reads: 3.7 V, 1000 </a:t>
            </a:r>
            <a:r>
              <a:rPr lang="en-US" baseline="0" dirty="0" err="1" smtClean="0"/>
              <a:t>mAh</a:t>
            </a:r>
            <a:r>
              <a:rPr lang="en-US" baseline="0" dirty="0" smtClean="0"/>
              <a:t>; Minimum 940 </a:t>
            </a:r>
            <a:r>
              <a:rPr lang="en-US" baseline="0" dirty="0" err="1" smtClean="0"/>
              <a:t>mAh</a:t>
            </a:r>
            <a:r>
              <a:rPr lang="en-US" baseline="0" dirty="0" smtClean="0"/>
              <a:t> or 3.5 Wh. </a:t>
            </a:r>
          </a:p>
          <a:p>
            <a:r>
              <a:rPr lang="en-US" baseline="0" dirty="0" smtClean="0"/>
              <a:t>Another big question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1F09E-6CD3-4438-8238-643ED91366D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111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Eager to find out what they all represent? In fact, you have just seen some of the common electrical terms listed here. That is, electrical quantities and units.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quantity</a:t>
            </a:r>
            <a:r>
              <a:rPr lang="en-US" baseline="0" dirty="0" smtClean="0"/>
              <a:t> and unit can be represented by their respective symbols.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Voltage has a symbol V, and its </a:t>
            </a:r>
            <a:r>
              <a:rPr lang="en-US" baseline="0" smtClean="0"/>
              <a:t>unit volt by V.</a:t>
            </a:r>
            <a:endParaRPr lang="en-SG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1F09E-6CD3-4438-8238-643ED91366DA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135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BD82-C768-4251-B361-74AE1AC72B8D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FE2-8CAD-463C-8F60-01136B2D74DA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6EB6-56AB-4A9C-B051-3908FBD1A671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5580-0F4D-4DE7-8A3F-C28B873EBABB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AD392-95A0-495A-808E-AF9BC1D1FA45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EFCAC-6FFF-4DCD-9BE2-ADFBB61A3650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5A3E9-10C6-476D-880B-6FEF5F7E8F87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49A3-CE3B-41E1-A797-5505F72C4D84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DA2D-5EED-4E00-9EF9-0352C5985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373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DA2D-5EED-4E00-9EF9-0352C5985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211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DA2D-5EED-4E00-9EF9-0352C5985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372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7D99-A5DE-4DBE-BF4B-036F9FCE2E2E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4338" y="6351849"/>
            <a:ext cx="683339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DA2D-5EED-4E00-9EF9-0352C5985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7988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DA2D-5EED-4E00-9EF9-0352C5985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0150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DA2D-5EED-4E00-9EF9-0352C5985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04249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DA2D-5EED-4E00-9EF9-0352C5985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81461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DA2D-5EED-4E00-9EF9-0352C5985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22306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DA2D-5EED-4E00-9EF9-0352C5985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47821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DA2D-5EED-4E00-9EF9-0352C5985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9019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DA2D-5EED-4E00-9EF9-0352C5985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939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FF5E1-AFDD-488E-B46F-B778C54992A2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543C8-F122-47E1-824E-8B1B12FB686D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3DD9-CB82-4ED8-8E83-44C4777F6E6C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50216-E0B3-4D79-BFD8-8B041C81B306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42995-4C84-420D-9E24-C7A8F2A2CD64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BE8D-5B2A-46F5-878B-0EEEC9AB7611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082E-7E7A-446B-9D00-77E3F515EBF1}" type="datetime1">
              <a:rPr lang="en-US" smtClean="0"/>
              <a:t>4/23/2019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5A3C1-8512-482B-86F5-E0964773A8B2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Electrical Units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0245" y="629853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1994C-2292-4639-8C8A-B2AC5A49F6FE}" type="datetimeFigureOut">
              <a:rPr lang="en-SG" smtClean="0"/>
              <a:t>23/4/2019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9DA2D-5EED-4E00-9EF9-0352C5985329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9287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Unit 1 </a:t>
            </a:r>
            <a:br>
              <a:rPr lang="en-SG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</a:br>
            <a:r>
              <a:rPr lang="en-SG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Quantities &amp; Units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Part A: Electrical Units</a:t>
            </a:r>
            <a:endParaRPr lang="en-SG" sz="4400" dirty="0">
              <a:solidFill>
                <a:srgbClr val="0070C0"/>
              </a:solidFill>
            </a:endParaRPr>
          </a:p>
          <a:p>
            <a:endParaRPr lang="en-SG" sz="4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33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60682"/>
            <a:ext cx="10862394" cy="4930346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A description in electrical </a:t>
            </a:r>
            <a:r>
              <a:rPr lang="en-SG" dirty="0" smtClean="0">
                <a:solidFill>
                  <a:schemeClr val="accent2"/>
                </a:solidFill>
              </a:rPr>
              <a:t>terms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SG" dirty="0" smtClean="0"/>
              <a:t>An </a:t>
            </a:r>
            <a:r>
              <a:rPr lang="en-SG" dirty="0"/>
              <a:t>AC adaptor draws </a:t>
            </a:r>
            <a:r>
              <a:rPr lang="en-SG" dirty="0" smtClean="0"/>
              <a:t>an input current of 1 ampere from a power </a:t>
            </a:r>
            <a:r>
              <a:rPr lang="en-SG" dirty="0"/>
              <a:t>source </a:t>
            </a:r>
            <a:r>
              <a:rPr lang="en-SG" dirty="0" smtClean="0"/>
              <a:t>of 230 volts, </a:t>
            </a:r>
            <a:r>
              <a:rPr lang="en-SG" dirty="0"/>
              <a:t>and delivers </a:t>
            </a:r>
            <a:r>
              <a:rPr lang="en-SG" dirty="0" smtClean="0"/>
              <a:t>an output voltage of  20 volts and an output current of 2 amperes.</a:t>
            </a:r>
          </a:p>
          <a:p>
            <a:pPr lvl="3">
              <a:spcBef>
                <a:spcPts val="1800"/>
              </a:spcBef>
            </a:pPr>
            <a:r>
              <a:rPr lang="en-US" sz="2800" dirty="0" smtClean="0">
                <a:solidFill>
                  <a:srgbClr val="CC6600"/>
                </a:solidFill>
                <a:cs typeface="Times New Roman" panose="02020603050405020304" pitchFamily="18" charset="0"/>
              </a:rPr>
              <a:t> </a:t>
            </a:r>
            <a:r>
              <a:rPr lang="en-US" sz="2800" i="1" dirty="0" smtClean="0">
                <a:solidFill>
                  <a:srgbClr val="CC6600"/>
                </a:solidFill>
                <a:cs typeface="Times New Roman" panose="02020603050405020304" pitchFamily="18" charset="0"/>
              </a:rPr>
              <a:t>V</a:t>
            </a:r>
            <a:r>
              <a:rPr lang="en-US" sz="2800" baseline="-25000" dirty="0" smtClean="0">
                <a:solidFill>
                  <a:srgbClr val="CC6600"/>
                </a:solidFill>
              </a:rPr>
              <a:t>in</a:t>
            </a:r>
            <a:r>
              <a:rPr lang="en-US" sz="2800" dirty="0" smtClean="0">
                <a:solidFill>
                  <a:srgbClr val="CC6600"/>
                </a:solidFill>
              </a:rPr>
              <a:t> </a:t>
            </a:r>
            <a:r>
              <a:rPr lang="en-US" sz="2800" dirty="0">
                <a:solidFill>
                  <a:srgbClr val="CC6600"/>
                </a:solidFill>
              </a:rPr>
              <a:t>= 230 V, </a:t>
            </a:r>
            <a:r>
              <a:rPr lang="en-US" sz="2800" i="1" dirty="0" err="1">
                <a:solidFill>
                  <a:srgbClr val="CC6600"/>
                </a:solidFill>
                <a:cs typeface="Times New Roman" panose="02020603050405020304" pitchFamily="18" charset="0"/>
              </a:rPr>
              <a:t>I</a:t>
            </a:r>
            <a:r>
              <a:rPr lang="en-US" sz="2800" baseline="-25000" dirty="0" err="1">
                <a:solidFill>
                  <a:srgbClr val="CC6600"/>
                </a:solidFill>
                <a:cs typeface="Times New Roman" panose="02020603050405020304" pitchFamily="18" charset="0"/>
              </a:rPr>
              <a:t>in</a:t>
            </a:r>
            <a:r>
              <a:rPr lang="en-US" sz="2800" dirty="0">
                <a:solidFill>
                  <a:srgbClr val="CC6600"/>
                </a:solidFill>
              </a:rPr>
              <a:t> = 1 A</a:t>
            </a:r>
            <a:endParaRPr lang="en-SG" sz="2800" dirty="0">
              <a:solidFill>
                <a:srgbClr val="CC6600"/>
              </a:solidFill>
            </a:endParaRPr>
          </a:p>
          <a:p>
            <a:pPr lvl="3">
              <a:spcBef>
                <a:spcPts val="1800"/>
              </a:spcBef>
            </a:pPr>
            <a:r>
              <a:rPr lang="en-US" sz="2800" dirty="0" smtClean="0">
                <a:solidFill>
                  <a:srgbClr val="CC6600"/>
                </a:solidFill>
                <a:cs typeface="Times New Roman" panose="02020603050405020304" pitchFamily="18" charset="0"/>
              </a:rPr>
              <a:t> </a:t>
            </a:r>
            <a:r>
              <a:rPr lang="en-US" sz="2800" i="1" dirty="0" err="1" smtClean="0">
                <a:solidFill>
                  <a:srgbClr val="CC6600"/>
                </a:solidFill>
                <a:cs typeface="Times New Roman" panose="02020603050405020304" pitchFamily="18" charset="0"/>
              </a:rPr>
              <a:t>V</a:t>
            </a:r>
            <a:r>
              <a:rPr lang="en-US" sz="2800" baseline="-25000" dirty="0" err="1" smtClean="0">
                <a:solidFill>
                  <a:srgbClr val="CC6600"/>
                </a:solidFill>
              </a:rPr>
              <a:t>out</a:t>
            </a:r>
            <a:r>
              <a:rPr lang="en-US" sz="2800" dirty="0" smtClean="0">
                <a:solidFill>
                  <a:srgbClr val="CC6600"/>
                </a:solidFill>
              </a:rPr>
              <a:t> </a:t>
            </a:r>
            <a:r>
              <a:rPr lang="en-US" sz="2800" dirty="0">
                <a:solidFill>
                  <a:srgbClr val="CC6600"/>
                </a:solidFill>
              </a:rPr>
              <a:t>= 20 V, </a:t>
            </a:r>
            <a:r>
              <a:rPr lang="en-US" sz="2800" i="1" dirty="0" err="1">
                <a:solidFill>
                  <a:srgbClr val="CC6600"/>
                </a:solidFill>
                <a:cs typeface="Times New Roman" panose="02020603050405020304" pitchFamily="18" charset="0"/>
              </a:rPr>
              <a:t>I</a:t>
            </a:r>
            <a:r>
              <a:rPr lang="en-US" sz="2800" baseline="-25000" dirty="0" err="1">
                <a:solidFill>
                  <a:srgbClr val="CC6600"/>
                </a:solidFill>
                <a:cs typeface="Times New Roman" panose="02020603050405020304" pitchFamily="18" charset="0"/>
              </a:rPr>
              <a:t>out</a:t>
            </a:r>
            <a:r>
              <a:rPr lang="en-US" sz="2800" dirty="0">
                <a:solidFill>
                  <a:srgbClr val="CC6600"/>
                </a:solidFill>
              </a:rPr>
              <a:t> = 2 A</a:t>
            </a:r>
            <a:endParaRPr lang="en-SG" sz="2800" dirty="0">
              <a:solidFill>
                <a:srgbClr val="CC6600"/>
              </a:solidFill>
            </a:endParaRP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Electrical Units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57921"/>
            <a:ext cx="10517140" cy="493034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You have learned that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lectrical </a:t>
            </a:r>
            <a:r>
              <a:rPr lang="en-US" dirty="0"/>
              <a:t>quantities and units are found in all electrical </a:t>
            </a:r>
            <a:r>
              <a:rPr lang="en-US" dirty="0" smtClean="0"/>
              <a:t>appliances,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label provides useful information of an electrical </a:t>
            </a:r>
            <a:r>
              <a:rPr lang="en-US" dirty="0" smtClean="0"/>
              <a:t>appliance, and</a:t>
            </a:r>
            <a:endParaRPr lang="en-US" dirty="0"/>
          </a:p>
          <a:p>
            <a:pPr lvl="1"/>
            <a:r>
              <a:rPr lang="en-US" dirty="0"/>
              <a:t>q</a:t>
            </a:r>
            <a:r>
              <a:rPr lang="en-US" dirty="0" smtClean="0"/>
              <a:t>uantities </a:t>
            </a:r>
            <a:r>
              <a:rPr lang="en-US" dirty="0"/>
              <a:t>and units </a:t>
            </a:r>
            <a:r>
              <a:rPr lang="en-US" dirty="0" smtClean="0"/>
              <a:t>can be </a:t>
            </a:r>
            <a:r>
              <a:rPr lang="en-US" dirty="0"/>
              <a:t>represented in their </a:t>
            </a:r>
            <a:r>
              <a:rPr lang="en-US" dirty="0" smtClean="0"/>
              <a:t>symbols.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Electrical Units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57920"/>
            <a:ext cx="10517140" cy="4930346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Coming Up </a:t>
            </a:r>
            <a:r>
              <a:rPr lang="en-SG" dirty="0" smtClean="0">
                <a:solidFill>
                  <a:schemeClr val="accent2"/>
                </a:solidFill>
              </a:rPr>
              <a:t>Next</a:t>
            </a:r>
          </a:p>
          <a:p>
            <a:pPr marL="457200" lvl="1" indent="0">
              <a:buNone/>
            </a:pPr>
            <a:r>
              <a:rPr lang="en-US" sz="4800" dirty="0" smtClean="0"/>
              <a:t>Scientific </a:t>
            </a:r>
            <a:r>
              <a:rPr lang="en-US" sz="4800" dirty="0"/>
              <a:t>Notation</a:t>
            </a:r>
            <a:endParaRPr lang="en-SG" sz="4800" dirty="0"/>
          </a:p>
          <a:p>
            <a:pPr marL="457200" lvl="1" indent="0">
              <a:buNone/>
            </a:pPr>
            <a:endParaRPr lang="en-US" dirty="0" smtClean="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Electrical Units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6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53581"/>
            <a:ext cx="8596668" cy="293391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What will you learn?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SG" dirty="0" smtClean="0"/>
              <a:t>Commonly </a:t>
            </a:r>
            <a:r>
              <a:rPr lang="en-SG" dirty="0"/>
              <a:t>used electrical quantities and their </a:t>
            </a:r>
            <a:r>
              <a:rPr lang="en-SG" dirty="0" smtClean="0"/>
              <a:t>units.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Electrical Units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62697"/>
            <a:ext cx="6148574" cy="2077779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What is in a </a:t>
            </a:r>
            <a:r>
              <a:rPr lang="en-SG" dirty="0" smtClean="0">
                <a:solidFill>
                  <a:schemeClr val="accent2"/>
                </a:solidFill>
              </a:rPr>
              <a:t>label?</a:t>
            </a:r>
          </a:p>
          <a:p>
            <a:pPr lvl="1"/>
            <a:r>
              <a:rPr lang="en-SG" dirty="0">
                <a:latin typeface="Trebuchet MS" panose="020B0603020202020204" pitchFamily="34" charset="0"/>
                <a:cs typeface="Times New Roman" panose="02020603050405020304" pitchFamily="18" charset="0"/>
              </a:rPr>
              <a:t>When you pick up an electric kettle and you notice a label stating</a:t>
            </a:r>
            <a:r>
              <a:rPr lang="en-SG" dirty="0" smtClean="0">
                <a:latin typeface="Trebuchet MS" panose="020B0603020202020204" pitchFamily="34" charset="0"/>
                <a:cs typeface="Times New Roman" panose="02020603050405020304" pitchFamily="18" charset="0"/>
              </a:rPr>
              <a:t>:</a:t>
            </a:r>
            <a:endParaRPr lang="en-US" dirty="0" smtClean="0">
              <a:solidFill>
                <a:schemeClr val="tx1"/>
              </a:solidFill>
            </a:endParaRPr>
          </a:p>
          <a:p>
            <a:pPr lvl="2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1" y="4936198"/>
            <a:ext cx="1047750" cy="104775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039790" y="3581691"/>
            <a:ext cx="4104528" cy="1354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2400" dirty="0" smtClean="0"/>
              <a:t>Voltage: 220</a:t>
            </a:r>
            <a:r>
              <a:rPr lang="en-SG" dirty="0" smtClean="0">
                <a:latin typeface="Trebuchet MS" panose="020B0603020202020204" pitchFamily="34" charset="0"/>
              </a:rPr>
              <a:t>–</a:t>
            </a:r>
            <a:r>
              <a:rPr lang="en-US" sz="2400" dirty="0" smtClean="0"/>
              <a:t>240 V</a:t>
            </a:r>
            <a:r>
              <a:rPr lang="en-SG" dirty="0" smtClean="0"/>
              <a:t>~ 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2400" dirty="0" smtClean="0"/>
              <a:t>Frequency: 50/60 Hz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SG" sz="2400" dirty="0"/>
              <a:t>Power: </a:t>
            </a:r>
            <a:r>
              <a:rPr lang="en-SG" sz="2400" dirty="0" smtClean="0"/>
              <a:t>2000</a:t>
            </a:r>
            <a:r>
              <a:rPr lang="en-SG" sz="2400" dirty="0" smtClean="0">
                <a:latin typeface="Trebuchet MS" panose="020B0603020202020204" pitchFamily="34" charset="0"/>
              </a:rPr>
              <a:t>–</a:t>
            </a:r>
            <a:r>
              <a:rPr lang="en-SG" sz="2400" dirty="0" smtClean="0"/>
              <a:t>2400 W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9" y="402612"/>
            <a:ext cx="5199805" cy="521083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20" y="4476440"/>
            <a:ext cx="5124055" cy="208067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Electrical Units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40583" y="4352667"/>
            <a:ext cx="2819728" cy="558277"/>
          </a:xfrm>
          <a:prstGeom prst="wedgeRoundRectCallout">
            <a:avLst>
              <a:gd name="adj1" fmla="val 8128"/>
              <a:gd name="adj2" fmla="val 123479"/>
              <a:gd name="adj3" fmla="val 16667"/>
            </a:avLst>
          </a:prstGeom>
          <a:solidFill>
            <a:srgbClr val="7E660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Alternating Current (AC)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4709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237506"/>
            <a:ext cx="6686436" cy="566453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79767"/>
            <a:ext cx="4617042" cy="2458995"/>
          </a:xfrm>
        </p:spPr>
        <p:txBody>
          <a:bodyPr/>
          <a:lstStyle/>
          <a:p>
            <a:r>
              <a:rPr lang="en-SG" dirty="0">
                <a:solidFill>
                  <a:schemeClr val="accent2"/>
                </a:solidFill>
              </a:rPr>
              <a:t>What is in a </a:t>
            </a:r>
            <a:r>
              <a:rPr lang="en-SG" dirty="0" smtClean="0">
                <a:solidFill>
                  <a:schemeClr val="accent2"/>
                </a:solidFill>
              </a:rPr>
              <a:t>label?</a:t>
            </a:r>
            <a:endParaRPr lang="en-US" dirty="0" smtClean="0">
              <a:solidFill>
                <a:schemeClr val="accent2"/>
              </a:solidFill>
            </a:endParaRPr>
          </a:p>
          <a:p>
            <a:pPr lvl="1"/>
            <a:r>
              <a:rPr lang="en-SG" dirty="0">
                <a:latin typeface="Trebuchet MS" panose="020B0603020202020204" pitchFamily="34" charset="0"/>
                <a:cs typeface="Times New Roman" panose="02020603050405020304" pitchFamily="18" charset="0"/>
              </a:rPr>
              <a:t>Your laptop has a power adaptor, its label reads</a:t>
            </a:r>
            <a:r>
              <a:rPr lang="en-SG" dirty="0" smtClean="0">
                <a:latin typeface="Trebuchet MS" panose="020B0603020202020204" pitchFamily="34" charset="0"/>
                <a:cs typeface="Times New Roman" panose="02020603050405020304" pitchFamily="18" charset="0"/>
              </a:rPr>
              <a:t>:</a:t>
            </a:r>
            <a:endParaRPr lang="en-US" dirty="0" smtClean="0">
              <a:solidFill>
                <a:schemeClr val="tx1"/>
              </a:solidFill>
            </a:endParaRPr>
          </a:p>
          <a:p>
            <a:pPr lvl="2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3" y="5102778"/>
            <a:ext cx="1047750" cy="10477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8193" y="3368098"/>
            <a:ext cx="5361887" cy="1354507"/>
            <a:chOff x="278559" y="3778705"/>
            <a:chExt cx="5361887" cy="1354507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278559" y="3778705"/>
              <a:ext cx="5361887" cy="135450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accent2"/>
                </a:buClr>
                <a:buFont typeface="Wingdings" panose="05000000000000000000" pitchFamily="2" charset="2"/>
                <a:buChar char="q"/>
              </a:pPr>
              <a:r>
                <a:rPr lang="en-SG" sz="2400" dirty="0" smtClean="0"/>
                <a:t>Input: 100</a:t>
              </a:r>
              <a:r>
                <a:rPr lang="en-SG" sz="2400" dirty="0" smtClean="0">
                  <a:latin typeface="Trebuchet MS" panose="020B0603020202020204" pitchFamily="34" charset="0"/>
                </a:rPr>
                <a:t>–</a:t>
              </a:r>
              <a:r>
                <a:rPr lang="en-SG" sz="2400" dirty="0"/>
                <a:t>240 </a:t>
              </a:r>
              <a:r>
                <a:rPr lang="en-SG" sz="2400" dirty="0" smtClean="0"/>
                <a:t>V</a:t>
              </a:r>
              <a:r>
                <a:rPr lang="en-SG" sz="3300" dirty="0" smtClean="0"/>
                <a:t>~</a:t>
              </a:r>
              <a:r>
                <a:rPr lang="en-SG" sz="2400" dirty="0" smtClean="0"/>
                <a:t>; 1.3 A; 50–60 Hz </a:t>
              </a:r>
            </a:p>
            <a:p>
              <a:pPr>
                <a:buClr>
                  <a:schemeClr val="accent2"/>
                </a:buClr>
                <a:buFont typeface="Wingdings" panose="05000000000000000000" pitchFamily="2" charset="2"/>
                <a:buChar char="q"/>
              </a:pPr>
              <a:r>
                <a:rPr lang="en-US" sz="2400" dirty="0" smtClean="0"/>
                <a:t>Output: 20 V    ; 2.25 A</a:t>
              </a:r>
              <a:endParaRPr lang="en-SG" sz="2400" dirty="0" smtClean="0"/>
            </a:p>
            <a:p>
              <a:pPr>
                <a:buClr>
                  <a:schemeClr val="accent2"/>
                </a:buClr>
                <a:buFont typeface="Wingdings" panose="05000000000000000000" pitchFamily="2" charset="2"/>
                <a:buChar char="q"/>
              </a:pPr>
              <a:endParaRPr lang="en-SG" dirty="0"/>
            </a:p>
          </p:txBody>
        </p:sp>
        <p:pic>
          <p:nvPicPr>
            <p:cNvPr id="8" name="Picture 7" descr="https://lh5.ggpht.com/0AMIhZkD7-8fFeLUCVyR6rJt8wWXdiJLKINJ_i4FzHy0O-VLWvmuUGcRGSPqN-C6c9Cl=s85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555" y="4391351"/>
              <a:ext cx="386392" cy="593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49" y="4787252"/>
            <a:ext cx="6011242" cy="196047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Electrical Units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6305625" y="6186346"/>
            <a:ext cx="2223845" cy="558277"/>
          </a:xfrm>
          <a:prstGeom prst="wedgeRoundRectCallout">
            <a:avLst>
              <a:gd name="adj1" fmla="val 60760"/>
              <a:gd name="adj2" fmla="val -78453"/>
              <a:gd name="adj3" fmla="val 16667"/>
            </a:avLst>
          </a:prstGeom>
          <a:solidFill>
            <a:srgbClr val="7E660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Direct Current (DC)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99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62244"/>
            <a:ext cx="4717626" cy="2458994"/>
          </a:xfrm>
        </p:spPr>
        <p:txBody>
          <a:bodyPr/>
          <a:lstStyle/>
          <a:p>
            <a:r>
              <a:rPr lang="en-SG" dirty="0">
                <a:solidFill>
                  <a:schemeClr val="accent2"/>
                </a:solidFill>
              </a:rPr>
              <a:t>What is in a </a:t>
            </a:r>
            <a:r>
              <a:rPr lang="en-SG" dirty="0" smtClean="0">
                <a:solidFill>
                  <a:schemeClr val="accent2"/>
                </a:solidFill>
              </a:rPr>
              <a:t>label?</a:t>
            </a:r>
            <a:endParaRPr lang="en-US" dirty="0" smtClean="0">
              <a:solidFill>
                <a:schemeClr val="accent2"/>
              </a:solidFill>
            </a:endParaRPr>
          </a:p>
          <a:p>
            <a:pPr lvl="1"/>
            <a:r>
              <a:rPr lang="en-SG" dirty="0">
                <a:latin typeface="Trebuchet MS" panose="020B0603020202020204" pitchFamily="34" charset="0"/>
                <a:cs typeface="Times New Roman" panose="02020603050405020304" pitchFamily="18" charset="0"/>
              </a:rPr>
              <a:t>You retract the battery from your camera and notice that</a:t>
            </a:r>
            <a:r>
              <a:rPr lang="en-SG" dirty="0" smtClean="0">
                <a:latin typeface="Trebuchet MS" panose="020B0603020202020204" pitchFamily="34" charset="0"/>
                <a:cs typeface="Times New Roman" panose="02020603050405020304" pitchFamily="18" charset="0"/>
              </a:rPr>
              <a:t>:</a:t>
            </a:r>
            <a:endParaRPr lang="en-SG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2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8" y="5182343"/>
            <a:ext cx="1047750" cy="1047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88" y="973100"/>
            <a:ext cx="5169216" cy="505305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35993">
            <a:off x="7765512" y="4515340"/>
            <a:ext cx="1786219" cy="154995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2041806"/>
            <a:ext cx="5402595" cy="184299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4" name="Group 3"/>
          <p:cNvGrpSpPr/>
          <p:nvPr/>
        </p:nvGrpSpPr>
        <p:grpSpPr>
          <a:xfrm>
            <a:off x="677334" y="3577860"/>
            <a:ext cx="7017574" cy="1516505"/>
            <a:chOff x="677334" y="3745640"/>
            <a:chExt cx="7017574" cy="151650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677334" y="3772908"/>
              <a:ext cx="7017574" cy="14892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accent2"/>
                </a:buClr>
                <a:buFont typeface="Wingdings" panose="05000000000000000000" pitchFamily="2" charset="2"/>
                <a:buChar char="q"/>
              </a:pPr>
              <a:r>
                <a:rPr lang="en-SG" sz="2400" dirty="0" smtClean="0"/>
                <a:t>Voltage: 3.7 V </a:t>
              </a:r>
            </a:p>
            <a:p>
              <a:pPr>
                <a:buClr>
                  <a:schemeClr val="accent2"/>
                </a:buClr>
                <a:buFont typeface="Wingdings" panose="05000000000000000000" pitchFamily="2" charset="2"/>
                <a:buChar char="q"/>
              </a:pPr>
              <a:r>
                <a:rPr lang="en-US" sz="2400" dirty="0" smtClean="0"/>
                <a:t>Typical battery capacity: 1000 </a:t>
              </a:r>
              <a:r>
                <a:rPr lang="en-US" sz="2400" dirty="0" err="1" smtClean="0"/>
                <a:t>mAh</a:t>
              </a:r>
              <a:r>
                <a:rPr lang="en-US" sz="2400" dirty="0" smtClean="0"/>
                <a:t> </a:t>
              </a:r>
            </a:p>
            <a:p>
              <a:pPr>
                <a:buClr>
                  <a:schemeClr val="accent2"/>
                </a:buClr>
                <a:buFont typeface="Wingdings" panose="05000000000000000000" pitchFamily="2" charset="2"/>
                <a:buChar char="q"/>
              </a:pPr>
              <a:r>
                <a:rPr lang="en-US" sz="2400" dirty="0" smtClean="0"/>
                <a:t>Minimum battery capacity: 940 </a:t>
              </a:r>
              <a:r>
                <a:rPr lang="en-US" sz="2400" dirty="0" err="1" smtClean="0"/>
                <a:t>mAh</a:t>
              </a:r>
              <a:r>
                <a:rPr lang="en-US" sz="2400" dirty="0" smtClean="0"/>
                <a:t> or 3.5 </a:t>
              </a:r>
              <a:r>
                <a:rPr lang="en-US" sz="2400" dirty="0" err="1" smtClean="0"/>
                <a:t>Wh</a:t>
              </a:r>
              <a:endParaRPr lang="en-SG" sz="2400" dirty="0" smtClean="0"/>
            </a:p>
            <a:p>
              <a:pPr>
                <a:buClr>
                  <a:schemeClr val="accent2"/>
                </a:buClr>
                <a:buFont typeface="Wingdings" panose="05000000000000000000" pitchFamily="2" charset="2"/>
                <a:buChar char="q"/>
              </a:pPr>
              <a:endParaRPr lang="en-SG" dirty="0"/>
            </a:p>
          </p:txBody>
        </p:sp>
        <p:pic>
          <p:nvPicPr>
            <p:cNvPr id="9" name="Picture 8" descr="https://lh5.ggpht.com/0AMIhZkD7-8fFeLUCVyR6rJt8wWXdiJLKINJ_i4FzHy0O-VLWvmuUGcRGSPqN-C6c9Cl=s85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181" y="3745640"/>
              <a:ext cx="386392" cy="5937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Electrical Units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742527"/>
            <a:ext cx="10517140" cy="4930346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Common Electrical Quantities, Units and their </a:t>
            </a:r>
            <a:r>
              <a:rPr lang="en-SG" dirty="0" smtClean="0">
                <a:solidFill>
                  <a:schemeClr val="accent2"/>
                </a:solidFill>
              </a:rPr>
              <a:t>Symbols</a:t>
            </a:r>
          </a:p>
          <a:p>
            <a:pPr lvl="1"/>
            <a:r>
              <a:rPr lang="en-SG" dirty="0">
                <a:latin typeface="Trebuchet MS" panose="020B0603020202020204" pitchFamily="34" charset="0"/>
                <a:cs typeface="Times New Roman" panose="02020603050405020304" pitchFamily="18" charset="0"/>
              </a:rPr>
              <a:t>You have just seen some of the electrical  quantities listed here</a:t>
            </a:r>
            <a:r>
              <a:rPr lang="en-SG" dirty="0" smtClean="0">
                <a:latin typeface="Trebuchet MS" panose="020B0603020202020204" pitchFamily="34" charset="0"/>
                <a:cs typeface="Times New Roman" panose="02020603050405020304" pitchFamily="18" charset="0"/>
              </a:rPr>
              <a:t>:</a:t>
            </a:r>
            <a:endParaRPr lang="en-SG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Electrical Units</a:t>
            </a:r>
            <a:endParaRPr lang="en-US" sz="1600" dirty="0">
              <a:solidFill>
                <a:srgbClr val="0070C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451092"/>
              </p:ext>
            </p:extLst>
          </p:nvPr>
        </p:nvGraphicFramePr>
        <p:xfrm>
          <a:off x="3119743" y="2657447"/>
          <a:ext cx="612000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396">
                  <a:extLst>
                    <a:ext uri="{9D8B030D-6E8A-4147-A177-3AD203B41FA5}">
                      <a16:colId xmlns:a16="http://schemas.microsoft.com/office/drawing/2014/main" val="649047470"/>
                    </a:ext>
                  </a:extLst>
                </a:gridCol>
                <a:gridCol w="1273289">
                  <a:extLst>
                    <a:ext uri="{9D8B030D-6E8A-4147-A177-3AD203B41FA5}">
                      <a16:colId xmlns:a16="http://schemas.microsoft.com/office/drawing/2014/main" val="1438240192"/>
                    </a:ext>
                  </a:extLst>
                </a:gridCol>
                <a:gridCol w="1478658">
                  <a:extLst>
                    <a:ext uri="{9D8B030D-6E8A-4147-A177-3AD203B41FA5}">
                      <a16:colId xmlns:a16="http://schemas.microsoft.com/office/drawing/2014/main" val="2015156070"/>
                    </a:ext>
                  </a:extLst>
                </a:gridCol>
                <a:gridCol w="1478658">
                  <a:extLst>
                    <a:ext uri="{9D8B030D-6E8A-4147-A177-3AD203B41FA5}">
                      <a16:colId xmlns:a16="http://schemas.microsoft.com/office/drawing/2014/main" val="688834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Quantity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 smtClean="0"/>
                        <a:t>Symbol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Unit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 smtClean="0"/>
                        <a:t>Symbol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Voltage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i="1" dirty="0" smtClean="0">
                          <a:latin typeface="Georgia" panose="02040502050405020303" pitchFamily="18" charset="0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volt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 smtClean="0"/>
                        <a:t>V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691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Current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i="1" dirty="0" smtClean="0">
                          <a:latin typeface="Georgia" panose="02040502050405020303" pitchFamily="18" charset="0"/>
                        </a:rPr>
                        <a:t>I</a:t>
                      </a:r>
                      <a:endParaRPr lang="en-SG" sz="24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ampere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 smtClean="0"/>
                        <a:t>A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67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Power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i="1" dirty="0" smtClean="0">
                          <a:latin typeface="Georgia" panose="02040502050405020303" pitchFamily="18" charset="0"/>
                        </a:rPr>
                        <a:t>P</a:t>
                      </a:r>
                      <a:endParaRPr lang="en-SG" sz="24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watt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 smtClean="0"/>
                        <a:t>W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15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Frequency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i="1" dirty="0" smtClean="0">
                          <a:latin typeface="Georgia" panose="02040502050405020303" pitchFamily="18" charset="0"/>
                        </a:rPr>
                        <a:t>f</a:t>
                      </a:r>
                      <a:endParaRPr lang="en-SG" sz="24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hertz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 smtClean="0"/>
                        <a:t>Hz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89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Resistance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i="1" dirty="0" smtClean="0">
                          <a:latin typeface="Georgia" panose="02040502050405020303" pitchFamily="18" charset="0"/>
                        </a:rPr>
                        <a:t>R</a:t>
                      </a:r>
                      <a:endParaRPr lang="en-SG" sz="24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ohm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 smtClean="0">
                          <a:latin typeface="Cambria" panose="02040503050406030204" pitchFamily="18" charset="0"/>
                        </a:rPr>
                        <a:t>Ω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3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Energy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i="1" dirty="0" smtClean="0">
                          <a:latin typeface="Georgia" panose="02040502050405020303" pitchFamily="18" charset="0"/>
                        </a:rPr>
                        <a:t>W</a:t>
                      </a:r>
                      <a:endParaRPr lang="en-SG" sz="24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joule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 smtClean="0"/>
                        <a:t>J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01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Time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i="1" dirty="0" smtClean="0">
                          <a:latin typeface="Georgia" panose="02040502050405020303" pitchFamily="18" charset="0"/>
                        </a:rPr>
                        <a:t>t</a:t>
                      </a:r>
                      <a:endParaRPr lang="en-SG" sz="2400" i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second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 smtClean="0"/>
                        <a:t>s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37319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0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584" y="2629767"/>
            <a:ext cx="3930586" cy="39305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080397"/>
            <a:ext cx="11111013" cy="4930346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Reading a label in electrical </a:t>
            </a:r>
            <a:r>
              <a:rPr lang="en-SG" dirty="0" smtClean="0">
                <a:solidFill>
                  <a:schemeClr val="accent2"/>
                </a:solidFill>
              </a:rPr>
              <a:t>terms</a:t>
            </a:r>
          </a:p>
          <a:p>
            <a:pPr lvl="1"/>
            <a:r>
              <a:rPr lang="en-SG" dirty="0" smtClean="0">
                <a:latin typeface="Trebuchet MS" panose="020B0603020202020204" pitchFamily="34" charset="0"/>
                <a:cs typeface="Times New Roman" panose="02020603050405020304" pitchFamily="18" charset="0"/>
              </a:rPr>
              <a:t>The </a:t>
            </a:r>
            <a:r>
              <a:rPr lang="en-SG" dirty="0">
                <a:latin typeface="Trebuchet MS" panose="020B0603020202020204" pitchFamily="34" charset="0"/>
                <a:cs typeface="Times New Roman" panose="02020603050405020304" pitchFamily="18" charset="0"/>
              </a:rPr>
              <a:t>label of an electric steam iron is used for illustration here</a:t>
            </a:r>
            <a:r>
              <a:rPr lang="en-SG" dirty="0" smtClean="0">
                <a:latin typeface="Trebuchet MS" panose="020B0603020202020204" pitchFamily="34" charset="0"/>
                <a:cs typeface="Times New Roman" panose="02020603050405020304" pitchFamily="18" charset="0"/>
              </a:rPr>
              <a:t>:</a:t>
            </a:r>
            <a:endParaRPr lang="en-SG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750" y="1628230"/>
            <a:ext cx="4772691" cy="1495634"/>
          </a:xfrm>
          <a:prstGeom prst="rect">
            <a:avLst/>
          </a:prstGeom>
          <a:effectLst>
            <a:glow rad="139700">
              <a:srgbClr val="FF0000">
                <a:alpha val="40000"/>
              </a:srgbClr>
            </a:glow>
          </a:effectLst>
        </p:spPr>
      </p:pic>
      <p:grpSp>
        <p:nvGrpSpPr>
          <p:cNvPr id="23" name="Group 22"/>
          <p:cNvGrpSpPr/>
          <p:nvPr/>
        </p:nvGrpSpPr>
        <p:grpSpPr>
          <a:xfrm>
            <a:off x="433507" y="2378845"/>
            <a:ext cx="9050026" cy="2950580"/>
            <a:chOff x="433507" y="2378845"/>
            <a:chExt cx="9050026" cy="2950580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433507" y="4660478"/>
              <a:ext cx="7357181" cy="6689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accent2"/>
                </a:buClr>
                <a:buFont typeface="Wingdings" panose="05000000000000000000" pitchFamily="2" charset="2"/>
                <a:buChar char="q"/>
              </a:pPr>
              <a:r>
                <a:rPr lang="en-SG" sz="2400" dirty="0" smtClean="0"/>
                <a:t>Power consumption during operation is: 1500 W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58262" y="2378845"/>
              <a:ext cx="3125271" cy="2725674"/>
              <a:chOff x="6306213" y="2390584"/>
              <a:chExt cx="3125271" cy="272567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6306213" y="4625205"/>
                <a:ext cx="1162405" cy="491053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269079" y="2390584"/>
                <a:ext cx="1162405" cy="488853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33507" y="2013215"/>
            <a:ext cx="9372644" cy="2247558"/>
            <a:chOff x="433507" y="2013215"/>
            <a:chExt cx="9372644" cy="2247558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433507" y="3327456"/>
              <a:ext cx="8765357" cy="9333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accent2"/>
                </a:buClr>
                <a:buFont typeface="Wingdings" panose="05000000000000000000" pitchFamily="2" charset="2"/>
                <a:buChar char="q"/>
              </a:pPr>
              <a:r>
                <a:rPr lang="en-US" sz="2400" dirty="0" smtClean="0"/>
                <a:t>Required voltage from electricity supply: 220 V </a:t>
              </a:r>
              <a:r>
                <a:rPr lang="en-SG" sz="2400" dirty="0"/>
                <a:t>–</a:t>
              </a:r>
              <a:r>
                <a:rPr lang="en-US" sz="2400" dirty="0" smtClean="0"/>
                <a:t> 240 V AC 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431280" y="2013215"/>
              <a:ext cx="3374871" cy="1787517"/>
              <a:chOff x="6431280" y="2013215"/>
              <a:chExt cx="3374871" cy="1787517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6431280" y="3309679"/>
                <a:ext cx="2519363" cy="491053"/>
              </a:xfrm>
              <a:prstGeom prst="ellipse">
                <a:avLst/>
              </a:prstGeom>
              <a:noFill/>
              <a:ln w="28575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245222" y="2013215"/>
                <a:ext cx="1560929" cy="491053"/>
              </a:xfrm>
              <a:prstGeom prst="ellipse">
                <a:avLst/>
              </a:prstGeom>
              <a:noFill/>
              <a:ln w="28575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33507" y="2138714"/>
            <a:ext cx="10302809" cy="2555334"/>
            <a:chOff x="433507" y="2138714"/>
            <a:chExt cx="10302809" cy="2555334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33507" y="4037472"/>
              <a:ext cx="7668078" cy="6565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accent2"/>
                </a:buClr>
                <a:buFont typeface="Wingdings" panose="05000000000000000000" pitchFamily="2" charset="2"/>
                <a:buChar char="q"/>
              </a:pPr>
              <a:r>
                <a:rPr lang="en-US" sz="2400" dirty="0" smtClean="0"/>
                <a:t>Operating frequency of the supply: 50 Hz or 60 Hz</a:t>
              </a:r>
              <a:endParaRPr lang="en-SG" sz="2400" dirty="0" smtClean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651636" y="2138714"/>
              <a:ext cx="5084680" cy="2392909"/>
              <a:chOff x="5651636" y="2138714"/>
              <a:chExt cx="5084680" cy="2392909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651636" y="4040570"/>
                <a:ext cx="2206124" cy="491053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727357" y="2138714"/>
                <a:ext cx="1008959" cy="491053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95" y="5096823"/>
            <a:ext cx="1702635" cy="146353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Electrical Units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1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60682"/>
            <a:ext cx="10610426" cy="4930346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A description in electrical </a:t>
            </a:r>
            <a:r>
              <a:rPr lang="en-SG" dirty="0" smtClean="0">
                <a:solidFill>
                  <a:schemeClr val="accent2"/>
                </a:solidFill>
              </a:rPr>
              <a:t>terms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SG" dirty="0"/>
              <a:t>An electrical appliance requires an input voltage of </a:t>
            </a:r>
            <a:r>
              <a:rPr lang="en-SG" dirty="0" smtClean="0"/>
              <a:t>240</a:t>
            </a:r>
            <a:r>
              <a:rPr lang="en-SG" dirty="0" smtClean="0">
                <a:latin typeface="Cambria" panose="02040503050406030204" pitchFamily="18" charset="0"/>
              </a:rPr>
              <a:t> </a:t>
            </a:r>
            <a:r>
              <a:rPr lang="en-SG" dirty="0" smtClean="0"/>
              <a:t>volts </a:t>
            </a:r>
            <a:r>
              <a:rPr lang="en-SG" dirty="0"/>
              <a:t>operating at a frequency of 50 </a:t>
            </a:r>
            <a:r>
              <a:rPr lang="en-SG" dirty="0" smtClean="0"/>
              <a:t>hertz.</a:t>
            </a:r>
          </a:p>
          <a:p>
            <a:pPr lvl="3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sz="2400" i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800" i="1" dirty="0" smtClean="0">
                <a:solidFill>
                  <a:srgbClr val="CC6600"/>
                </a:solidFill>
                <a:cs typeface="Times New Roman" panose="02020603050405020304" pitchFamily="18" charset="0"/>
              </a:rPr>
              <a:t>V</a:t>
            </a:r>
            <a:r>
              <a:rPr lang="en-US" sz="2800" dirty="0" smtClean="0">
                <a:solidFill>
                  <a:srgbClr val="CC6600"/>
                </a:solidFill>
              </a:rPr>
              <a:t> </a:t>
            </a:r>
            <a:r>
              <a:rPr lang="en-US" sz="2800" dirty="0">
                <a:solidFill>
                  <a:srgbClr val="CC6600"/>
                </a:solidFill>
              </a:rPr>
              <a:t>= 240 </a:t>
            </a:r>
            <a:r>
              <a:rPr lang="en-US" sz="2800" dirty="0" smtClean="0">
                <a:solidFill>
                  <a:srgbClr val="CC6600"/>
                </a:solidFill>
              </a:rPr>
              <a:t>V</a:t>
            </a:r>
          </a:p>
          <a:p>
            <a:pPr marL="1371600" lvl="3" indent="0">
              <a:buNone/>
            </a:pPr>
            <a:endParaRPr lang="en-US" sz="2400" dirty="0"/>
          </a:p>
          <a:p>
            <a:pPr marL="1371600" lvl="3" indent="0">
              <a:buNone/>
            </a:pPr>
            <a:endParaRPr lang="en-SG" sz="2400" dirty="0" smtClean="0"/>
          </a:p>
          <a:p>
            <a:pPr lvl="3"/>
            <a:r>
              <a:rPr lang="en-US" sz="2400" i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800" i="1" dirty="0" smtClean="0">
                <a:solidFill>
                  <a:srgbClr val="CC6600"/>
                </a:solidFill>
                <a:cs typeface="Times New Roman" panose="02020603050405020304" pitchFamily="18" charset="0"/>
              </a:rPr>
              <a:t>f</a:t>
            </a:r>
            <a:r>
              <a:rPr lang="en-US" sz="2800" dirty="0" smtClean="0">
                <a:solidFill>
                  <a:srgbClr val="CC6600"/>
                </a:solidFill>
              </a:rPr>
              <a:t> </a:t>
            </a:r>
            <a:r>
              <a:rPr lang="en-US" sz="2800" dirty="0">
                <a:solidFill>
                  <a:srgbClr val="CC6600"/>
                </a:solidFill>
              </a:rPr>
              <a:t>= 50 </a:t>
            </a:r>
            <a:r>
              <a:rPr lang="en-US" sz="2800" dirty="0" smtClean="0">
                <a:solidFill>
                  <a:srgbClr val="CC6600"/>
                </a:solidFill>
              </a:rPr>
              <a:t>Hz</a:t>
            </a:r>
            <a:endParaRPr lang="en-US" sz="2800" dirty="0">
              <a:solidFill>
                <a:srgbClr val="CC6600"/>
              </a:solidFill>
            </a:endParaRPr>
          </a:p>
          <a:p>
            <a:pPr lvl="2"/>
            <a:endParaRPr lang="en-US" baseline="50000" dirty="0"/>
          </a:p>
          <a:p>
            <a:pPr marL="514350" lvl="1" indent="0">
              <a:buNone/>
            </a:pPr>
            <a:endParaRPr lang="en-SG" dirty="0" smtClean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0179" y="2989946"/>
            <a:ext cx="150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 smtClean="0"/>
              <a:t>Voltage</a:t>
            </a:r>
            <a:endParaRPr lang="en-SG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136030" y="2962236"/>
            <a:ext cx="1084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 smtClean="0"/>
              <a:t>volt</a:t>
            </a:r>
            <a:endParaRPr lang="en-SG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28877" y="2962236"/>
            <a:ext cx="107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ym typeface="Wingdings" panose="05000000000000000000" pitchFamily="2" charset="2"/>
              </a:rPr>
              <a:t> </a:t>
            </a:r>
            <a:r>
              <a:rPr lang="en-SG" sz="2800" dirty="0" smtClean="0"/>
              <a:t>V</a:t>
            </a:r>
            <a:endParaRPr lang="en-SG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333686" y="2989946"/>
            <a:ext cx="111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ym typeface="Wingdings" panose="05000000000000000000" pitchFamily="2" charset="2"/>
              </a:rPr>
              <a:t> </a:t>
            </a:r>
            <a:r>
              <a:rPr lang="en-SG" sz="2800" i="1" dirty="0" smtClean="0">
                <a:cs typeface="Times New Roman" panose="02020603050405020304" pitchFamily="18" charset="0"/>
              </a:rPr>
              <a:t>V</a:t>
            </a:r>
            <a:endParaRPr lang="en-SG" sz="2800" i="1" dirty="0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9337" y="4445089"/>
            <a:ext cx="1931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dirty="0" smtClean="0"/>
              <a:t>requency</a:t>
            </a:r>
            <a:endParaRPr lang="en-S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710216" y="4456881"/>
            <a:ext cx="111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ym typeface="Wingdings" panose="05000000000000000000" pitchFamily="2" charset="2"/>
              </a:rPr>
              <a:t> </a:t>
            </a:r>
            <a:r>
              <a:rPr lang="en-US" sz="2800" i="1" dirty="0">
                <a:cs typeface="Times New Roman" panose="02020603050405020304" pitchFamily="18" charset="0"/>
              </a:rPr>
              <a:t>f</a:t>
            </a:r>
            <a:endParaRPr lang="en-SG" sz="2800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5188" y="4445089"/>
            <a:ext cx="120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hertz </a:t>
            </a:r>
            <a:endParaRPr lang="en-S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172448" y="4445089"/>
            <a:ext cx="107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ym typeface="Wingdings" panose="05000000000000000000" pitchFamily="2" charset="2"/>
              </a:rPr>
              <a:t> </a:t>
            </a:r>
            <a:r>
              <a:rPr lang="en-US" sz="2800" dirty="0"/>
              <a:t>Hz</a:t>
            </a:r>
            <a:endParaRPr lang="en-SG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Electrical Units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60682"/>
            <a:ext cx="10862394" cy="4930346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A description in electrical </a:t>
            </a:r>
            <a:r>
              <a:rPr lang="en-SG" dirty="0" smtClean="0">
                <a:solidFill>
                  <a:schemeClr val="accent2"/>
                </a:solidFill>
              </a:rPr>
              <a:t>terms</a:t>
            </a:r>
          </a:p>
          <a:p>
            <a:pPr marL="971550" lvl="1" indent="-514350">
              <a:buFont typeface="+mj-lt"/>
              <a:buAutoNum type="arabicPeriod" startAt="2"/>
            </a:pPr>
            <a:r>
              <a:rPr lang="en-SG" dirty="0" smtClean="0"/>
              <a:t>An </a:t>
            </a:r>
            <a:r>
              <a:rPr lang="en-SG" dirty="0"/>
              <a:t>electric kettle provides an output power of 2400 watts, when operating at 230 volts </a:t>
            </a:r>
            <a:r>
              <a:rPr lang="en-SG" dirty="0" smtClean="0"/>
              <a:t>and </a:t>
            </a:r>
            <a:r>
              <a:rPr lang="en-SG" dirty="0"/>
              <a:t>a frequency of </a:t>
            </a:r>
            <a:r>
              <a:rPr lang="en-SG" dirty="0" smtClean="0"/>
              <a:t>50 hertz.</a:t>
            </a:r>
          </a:p>
          <a:p>
            <a:pPr marL="1371600" lvl="3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sz="2800" i="1" dirty="0" smtClean="0">
                <a:solidFill>
                  <a:srgbClr val="CC6600"/>
                </a:solidFill>
                <a:cs typeface="Times New Roman" panose="02020603050405020304" pitchFamily="18" charset="0"/>
              </a:rPr>
              <a:t> P</a:t>
            </a:r>
            <a:r>
              <a:rPr lang="en-US" sz="2800" dirty="0" smtClean="0">
                <a:solidFill>
                  <a:srgbClr val="CC6600"/>
                </a:solidFill>
              </a:rPr>
              <a:t> </a:t>
            </a:r>
            <a:r>
              <a:rPr lang="en-US" sz="2800" dirty="0">
                <a:solidFill>
                  <a:srgbClr val="CC6600"/>
                </a:solidFill>
              </a:rPr>
              <a:t>= 2400 </a:t>
            </a:r>
            <a:r>
              <a:rPr lang="en-US" sz="2800" dirty="0" smtClean="0">
                <a:solidFill>
                  <a:srgbClr val="CC6600"/>
                </a:solidFill>
              </a:rPr>
              <a:t>W</a:t>
            </a:r>
            <a:endParaRPr lang="en-SG" sz="2800" dirty="0" smtClean="0">
              <a:solidFill>
                <a:srgbClr val="CC6600"/>
              </a:solidFill>
            </a:endParaRPr>
          </a:p>
          <a:p>
            <a:pPr marL="1602000" lvl="2"/>
            <a:r>
              <a:rPr lang="en-US" sz="2800" i="1" dirty="0" smtClean="0">
                <a:solidFill>
                  <a:srgbClr val="CC6600"/>
                </a:solidFill>
                <a:cs typeface="Times New Roman" panose="02020603050405020304" pitchFamily="18" charset="0"/>
              </a:rPr>
              <a:t> V</a:t>
            </a:r>
            <a:r>
              <a:rPr lang="en-US" sz="2800" dirty="0" smtClean="0">
                <a:solidFill>
                  <a:srgbClr val="CC6600"/>
                </a:solidFill>
              </a:rPr>
              <a:t> </a:t>
            </a:r>
            <a:r>
              <a:rPr lang="en-US" sz="2800" dirty="0">
                <a:solidFill>
                  <a:srgbClr val="CC6600"/>
                </a:solidFill>
              </a:rPr>
              <a:t>= 230 </a:t>
            </a:r>
            <a:r>
              <a:rPr lang="en-US" sz="2800" dirty="0" smtClean="0">
                <a:solidFill>
                  <a:srgbClr val="CC6600"/>
                </a:solidFill>
              </a:rPr>
              <a:t>V</a:t>
            </a:r>
            <a:endParaRPr lang="en-US" sz="2800" i="1" dirty="0" smtClean="0">
              <a:solidFill>
                <a:srgbClr val="CC6600"/>
              </a:solidFill>
              <a:cs typeface="Times New Roman" panose="02020603050405020304" pitchFamily="18" charset="0"/>
            </a:endParaRPr>
          </a:p>
          <a:p>
            <a:pPr lvl="3"/>
            <a:r>
              <a:rPr lang="en-US" sz="2800" i="1" dirty="0" smtClean="0">
                <a:solidFill>
                  <a:srgbClr val="CC6600"/>
                </a:solidFill>
                <a:cs typeface="Times New Roman" panose="02020603050405020304" pitchFamily="18" charset="0"/>
              </a:rPr>
              <a:t> f</a:t>
            </a:r>
            <a:r>
              <a:rPr lang="en-US" sz="2800" dirty="0" smtClean="0">
                <a:solidFill>
                  <a:srgbClr val="CC6600"/>
                </a:solidFill>
              </a:rPr>
              <a:t> </a:t>
            </a:r>
            <a:r>
              <a:rPr lang="en-US" sz="2800" dirty="0">
                <a:solidFill>
                  <a:srgbClr val="CC6600"/>
                </a:solidFill>
              </a:rPr>
              <a:t>= 50 </a:t>
            </a:r>
            <a:r>
              <a:rPr lang="en-US" sz="2800" dirty="0" smtClean="0">
                <a:solidFill>
                  <a:srgbClr val="CC6600"/>
                </a:solidFill>
              </a:rPr>
              <a:t>Hz</a:t>
            </a:r>
            <a:endParaRPr lang="en-US" sz="2800" dirty="0">
              <a:solidFill>
                <a:srgbClr val="CC6600"/>
              </a:solidFill>
            </a:endParaRPr>
          </a:p>
          <a:p>
            <a:pPr lvl="2"/>
            <a:endParaRPr lang="en-US" baseline="50000" dirty="0"/>
          </a:p>
          <a:p>
            <a:pPr marL="514350" lvl="1" indent="0">
              <a:buNone/>
            </a:pPr>
            <a:endParaRPr lang="en-SG" dirty="0" smtClean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5012" y="2868175"/>
            <a:ext cx="150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P</a:t>
            </a:r>
            <a:r>
              <a:rPr lang="en-SG" sz="2800" dirty="0" smtClean="0"/>
              <a:t>ower</a:t>
            </a:r>
            <a:endParaRPr lang="en-SG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32033" y="2840465"/>
            <a:ext cx="1084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 smtClean="0"/>
              <a:t>watt</a:t>
            </a:r>
            <a:endParaRPr lang="en-SG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636128" y="2840465"/>
            <a:ext cx="107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ym typeface="Wingdings" panose="05000000000000000000" pitchFamily="2" charset="2"/>
              </a:rPr>
              <a:t> </a:t>
            </a:r>
            <a:r>
              <a:rPr lang="en-SG" sz="2800" dirty="0" smtClean="0"/>
              <a:t>W</a:t>
            </a:r>
            <a:endParaRPr lang="en-S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112338" y="2868175"/>
            <a:ext cx="111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ym typeface="Wingdings" panose="05000000000000000000" pitchFamily="2" charset="2"/>
              </a:rPr>
              <a:t> </a:t>
            </a:r>
            <a:r>
              <a:rPr lang="en-SG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SG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Electrical Units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1948</TotalTime>
  <Words>693</Words>
  <Application>Microsoft Office PowerPoint</Application>
  <PresentationFormat>Widescreen</PresentationFormat>
  <Paragraphs>133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Cooper Black</vt:lpstr>
      <vt:lpstr>Georgia</vt:lpstr>
      <vt:lpstr>Times New Roman</vt:lpstr>
      <vt:lpstr>Trebuchet MS</vt:lpstr>
      <vt:lpstr>Wingdings</vt:lpstr>
      <vt:lpstr>Wingdings 3</vt:lpstr>
      <vt:lpstr>Facet</vt:lpstr>
      <vt:lpstr>Custom Design</vt:lpstr>
      <vt:lpstr>Unit 1  Quantities &amp;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 Kai Meng</dc:creator>
  <cp:lastModifiedBy>David Li Chung Ping</cp:lastModifiedBy>
  <cp:revision>138</cp:revision>
  <dcterms:created xsi:type="dcterms:W3CDTF">2014-11-11T08:59:17Z</dcterms:created>
  <dcterms:modified xsi:type="dcterms:W3CDTF">2019-04-23T09:30:17Z</dcterms:modified>
</cp:coreProperties>
</file>